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Arial Black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ArialBlack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eaa37bce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2feaa37bce1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eaa37bce1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2feaa37bce1_0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eaa37bce1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2feaa37bce1_0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eaa37bce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2feaa37bce1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eaa37bce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2feaa37bce1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eaa37bce1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feaa37bce1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eaa37bce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2feaa37bce1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eaa37bce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2feaa37bce1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feaa37bce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2feaa37bce1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eaa37bce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2feaa37bce1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eaa37bce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2feaa37bce1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f4ac60d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2ff4ac60d7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11d1443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3011d14439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eaa37bce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2feaa37bce1_0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70" name="Google Shape;7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Arial Black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98" name="Google Shape;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628650" y="3934070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 type="objTx">
  <p:cSld name="OBJECT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3887391" y="387179"/>
            <a:ext cx="46293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1" name="Google Shape;111;p24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2" name="Google Shape;112;p24"/>
          <p:cNvSpPr txBox="1"/>
          <p:nvPr>
            <p:ph type="title"/>
          </p:nvPr>
        </p:nvSpPr>
        <p:spPr>
          <a:xfrm>
            <a:off x="627459" y="387178"/>
            <a:ext cx="2951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iversity of Pittsburgh logo" id="117" name="Google Shape;1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3887391" y="387179"/>
            <a:ext cx="46293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9" name="Google Shape;119;p25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0" name="Google Shape;120;p25"/>
          <p:cNvSpPr txBox="1"/>
          <p:nvPr>
            <p:ph type="title"/>
          </p:nvPr>
        </p:nvSpPr>
        <p:spPr>
          <a:xfrm>
            <a:off x="627459" y="387178"/>
            <a:ext cx="29517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6"/>
          <p:cNvSpPr/>
          <p:nvPr>
            <p:ph idx="2" type="pic"/>
          </p:nvPr>
        </p:nvSpPr>
        <p:spPr>
          <a:xfrm>
            <a:off x="3887391" y="280087"/>
            <a:ext cx="4629300" cy="411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436605" y="1543050"/>
            <a:ext cx="31425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6" name="Google Shape;126;p26"/>
          <p:cNvSpPr txBox="1"/>
          <p:nvPr>
            <p:ph type="title"/>
          </p:nvPr>
        </p:nvSpPr>
        <p:spPr>
          <a:xfrm>
            <a:off x="436605" y="280086"/>
            <a:ext cx="31425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 Black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iversity of Pittsburgh logo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33143" y="4682233"/>
            <a:ext cx="1164202" cy="34598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28650" y="384048"/>
            <a:ext cx="78867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  <a:defRPr b="0" i="0" sz="3300" u="none" cap="none" strike="noStrike">
                <a:solidFill>
                  <a:schemeClr val="l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2.jp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0.jp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streetmedatpitt.org/orientation" TargetMode="External"/><Relationship Id="rId4" Type="http://schemas.openxmlformats.org/officeDocument/2006/relationships/image" Target="../media/image21.jp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add14@pitt.edu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ctrTitle"/>
          </p:nvPr>
        </p:nvSpPr>
        <p:spPr>
          <a:xfrm>
            <a:off x="489562" y="480060"/>
            <a:ext cx="36045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Font typeface="Arial Black"/>
              <a:buNone/>
            </a:pP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Street </a:t>
            </a:r>
            <a:br>
              <a:rPr lang="en" sz="5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Medicine</a:t>
            </a:r>
            <a:br>
              <a:rPr lang="en" sz="5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" sz="5000">
                <a:latin typeface="Arial Black"/>
                <a:ea typeface="Arial Black"/>
                <a:cs typeface="Arial Black"/>
                <a:sym typeface="Arial Black"/>
              </a:rPr>
              <a:t>at Pitt</a:t>
            </a:r>
            <a:endParaRPr/>
          </a:p>
        </p:txBody>
      </p:sp>
      <p:sp>
        <p:nvSpPr>
          <p:cNvPr id="132" name="Google Shape;132;p27"/>
          <p:cNvSpPr txBox="1"/>
          <p:nvPr>
            <p:ph idx="1" type="subTitle"/>
          </p:nvPr>
        </p:nvSpPr>
        <p:spPr>
          <a:xfrm>
            <a:off x="489562" y="3676337"/>
            <a:ext cx="36045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i="1" lang="en" sz="1500"/>
              <a:t>A student-led interdisciplinary organization supporting the unhoused community in Pittsburgh, PA</a:t>
            </a:r>
            <a:endParaRPr i="1" sz="1500"/>
          </a:p>
        </p:txBody>
      </p:sp>
      <p:pic>
        <p:nvPicPr>
          <p:cNvPr descr="A picture containing building, outdoor, person, street&#10;&#10;Description automatically generated" id="133" name="Google Shape;133;p27"/>
          <p:cNvPicPr preferRelativeResize="0"/>
          <p:nvPr/>
        </p:nvPicPr>
        <p:blipFill rotWithShape="1">
          <a:blip r:embed="rId3">
            <a:alphaModFix/>
          </a:blip>
          <a:srcRect b="15720" l="0" r="0" t="33"/>
          <a:stretch/>
        </p:blipFill>
        <p:spPr>
          <a:xfrm>
            <a:off x="4571999" y="10"/>
            <a:ext cx="4579242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/>
        </p:nvSpPr>
        <p:spPr>
          <a:xfrm>
            <a:off x="188429" y="209135"/>
            <a:ext cx="293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1" lang="en">
                <a:solidFill>
                  <a:schemeClr val="accent2"/>
                </a:solidFill>
              </a:rPr>
              <a:t>September 24, 2024 Event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35" name="Google Shape;13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466425" y="906150"/>
            <a:ext cx="6219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Guest speakers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Panels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Workshops and trainings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Book club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Journal club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Short film screenings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B71B"/>
              </a:buClr>
              <a:buSzPts val="2000"/>
              <a:buChar char="•"/>
            </a:pPr>
            <a:r>
              <a:rPr lang="en" sz="2000"/>
              <a:t>Service hours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1" name="Google Shape;221;p36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Didactic</a:t>
            </a:r>
            <a:r>
              <a:rPr lang="en"/>
              <a:t> Events</a:t>
            </a:r>
            <a:endParaRPr/>
          </a:p>
        </p:txBody>
      </p:sp>
      <p:pic>
        <p:nvPicPr>
          <p:cNvPr descr="Logo&#10;&#10;Description automatically generated" id="222" name="Google Shape;22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450" y="648950"/>
            <a:ext cx="1834576" cy="27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325" y="1482525"/>
            <a:ext cx="1834575" cy="276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466425" y="906150"/>
            <a:ext cx="77745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>
                <a:solidFill>
                  <a:schemeClr val="lt2"/>
                </a:solidFill>
              </a:rPr>
              <a:t>History</a:t>
            </a:r>
            <a:r>
              <a:rPr lang="en" sz="2000">
                <a:solidFill>
                  <a:schemeClr val="lt2"/>
                </a:solidFill>
              </a:rPr>
              <a:t> of ethical involvement in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</a:rPr>
              <a:t> Quality Improvement and Medical Education research </a:t>
            </a:r>
            <a:endParaRPr sz="2000">
              <a:solidFill>
                <a:schemeClr val="lt2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lang="en" sz="2000">
                <a:solidFill>
                  <a:schemeClr val="lt2"/>
                </a:solidFill>
              </a:rPr>
              <a:t>Open to collaborations with faculty and students interested in research that improves options for our clients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lang="en" sz="2000">
                <a:solidFill>
                  <a:schemeClr val="lt2"/>
                </a:solidFill>
              </a:rPr>
              <a:t>Opportunities to present findings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Requests for collaboration: New dissemination form! </a:t>
            </a:r>
            <a:endParaRPr b="1"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Email: info@streetmedatpitt.org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lang="en" sz="2000">
                <a:solidFill>
                  <a:schemeClr val="lt2"/>
                </a:solidFill>
              </a:rPr>
              <a:t>Ongoing topics of interest include: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lang="en" sz="2000">
                <a:solidFill>
                  <a:schemeClr val="lt2"/>
                </a:solidFill>
              </a:rPr>
              <a:t>Impact of a Street Medicine Consult Service, </a:t>
            </a:r>
            <a:r>
              <a:rPr lang="en" sz="2000">
                <a:solidFill>
                  <a:schemeClr val="lt2"/>
                </a:solidFill>
              </a:rPr>
              <a:t>Lowering</a:t>
            </a:r>
            <a:r>
              <a:rPr lang="en" sz="2000">
                <a:solidFill>
                  <a:schemeClr val="lt2"/>
                </a:solidFill>
              </a:rPr>
              <a:t> </a:t>
            </a:r>
            <a:r>
              <a:rPr lang="en" sz="2000">
                <a:solidFill>
                  <a:schemeClr val="lt2"/>
                </a:solidFill>
              </a:rPr>
              <a:t>the barriers to buprenorphine access </a:t>
            </a:r>
            <a:endParaRPr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lang="en" sz="2000">
                <a:solidFill>
                  <a:schemeClr val="lt2"/>
                </a:solidFill>
              </a:rPr>
              <a:t>Barriers to care in the ER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230" name="Google Shape;230;p37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Research </a:t>
            </a:r>
            <a:endParaRPr/>
          </a:p>
        </p:txBody>
      </p:sp>
      <p:pic>
        <p:nvPicPr>
          <p:cNvPr descr="Logo&#10;&#10;Description automatically generated" id="231" name="Google Shape;2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375" y="0"/>
            <a:ext cx="3795550" cy="12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/>
          <p:nvPr/>
        </p:nvSpPr>
        <p:spPr>
          <a:xfrm>
            <a:off x="302000" y="1772400"/>
            <a:ext cx="2282700" cy="2650500"/>
          </a:xfrm>
          <a:prstGeom prst="roundRect">
            <a:avLst>
              <a:gd fmla="val 16667" name="adj"/>
            </a:avLst>
          </a:prstGeom>
          <a:solidFill>
            <a:srgbClr val="003594">
              <a:alpha val="745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Occupational</a:t>
            </a:r>
            <a:r>
              <a:rPr lang="en" sz="1100">
                <a:solidFill>
                  <a:srgbClr val="FFFFFF"/>
                </a:solidFill>
              </a:rPr>
              <a:t> </a:t>
            </a: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Therapy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Nutrition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Athletic Training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Emergency Medicine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Physical Therapy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Physician Assistant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571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Audiology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8"/>
          <p:cNvSpPr/>
          <p:nvPr/>
        </p:nvSpPr>
        <p:spPr>
          <a:xfrm>
            <a:off x="2756038" y="720588"/>
            <a:ext cx="2211600" cy="61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8"/>
          <p:cNvSpPr/>
          <p:nvPr/>
        </p:nvSpPr>
        <p:spPr>
          <a:xfrm>
            <a:off x="345798" y="720587"/>
            <a:ext cx="2211600" cy="94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and Rehabilitation Sciences (SHRS)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8"/>
          <p:cNvSpPr/>
          <p:nvPr/>
        </p:nvSpPr>
        <p:spPr>
          <a:xfrm>
            <a:off x="7079825" y="1929176"/>
            <a:ext cx="18138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7079825" y="1324875"/>
            <a:ext cx="18138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Work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8"/>
          <p:cNvSpPr/>
          <p:nvPr/>
        </p:nvSpPr>
        <p:spPr>
          <a:xfrm>
            <a:off x="5133145" y="720588"/>
            <a:ext cx="1813800" cy="61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Health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7087850" y="720577"/>
            <a:ext cx="18138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Pharmacy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8"/>
          <p:cNvSpPr/>
          <p:nvPr/>
        </p:nvSpPr>
        <p:spPr>
          <a:xfrm>
            <a:off x="7079825" y="2526151"/>
            <a:ext cx="18138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Nursing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8"/>
          <p:cNvSpPr/>
          <p:nvPr/>
        </p:nvSpPr>
        <p:spPr>
          <a:xfrm>
            <a:off x="7079829" y="3705062"/>
            <a:ext cx="1813800" cy="61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Undergraduate Studies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8"/>
          <p:cNvSpPr/>
          <p:nvPr/>
        </p:nvSpPr>
        <p:spPr>
          <a:xfrm>
            <a:off x="2717575" y="1417750"/>
            <a:ext cx="2282700" cy="3659400"/>
          </a:xfrm>
          <a:prstGeom prst="roundRect">
            <a:avLst>
              <a:gd fmla="val 16667" name="adj"/>
            </a:avLst>
          </a:prstGeom>
          <a:solidFill>
            <a:srgbClr val="003594">
              <a:alpha val="745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Pediatrics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Internal Medicine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PM&amp;R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Emergency Medicine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Addiction Medicine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Psychiatry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Family Medicine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Podiatry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Palliative Care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Med-Peds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5133150" y="1417750"/>
            <a:ext cx="1813800" cy="3005100"/>
          </a:xfrm>
          <a:prstGeom prst="roundRect">
            <a:avLst>
              <a:gd fmla="val 16667" name="adj"/>
            </a:avLst>
          </a:prstGeom>
          <a:solidFill>
            <a:srgbClr val="003594">
              <a:alpha val="7451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Behavioral and Community Health Sciences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 Policy and Management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Epidemiology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8"/>
          <p:cNvSpPr txBox="1"/>
          <p:nvPr>
            <p:ph type="ctrTitle"/>
          </p:nvPr>
        </p:nvSpPr>
        <p:spPr>
          <a:xfrm>
            <a:off x="299934" y="147785"/>
            <a:ext cx="85491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lang="en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Involvement so far from 2</a:t>
            </a:r>
            <a:r>
              <a:rPr lang="en" sz="2400">
                <a:solidFill>
                  <a:schemeClr val="lt1"/>
                </a:solidFill>
              </a:rPr>
              <a:t>6</a:t>
            </a:r>
            <a:r>
              <a:rPr lang="en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areas of practice: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descr="Logo&#10;&#10;Description automatically generated"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7079825" y="3123125"/>
            <a:ext cx="1813800" cy="51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Psychology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724072" y="471951"/>
            <a:ext cx="49398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Font typeface="Arial Black"/>
              <a:buNone/>
            </a:pPr>
            <a:r>
              <a:rPr lang="en" sz="3100"/>
              <a:t>Participant Testimonies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554053" y="1432674"/>
            <a:ext cx="5476200" cy="3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“Each encounter was different, but equally rewarding. I appreciate that unlike traditional clinics, </a:t>
            </a:r>
            <a:r>
              <a:rPr b="1" lang="en" sz="1400">
                <a:solidFill>
                  <a:schemeClr val="lt2"/>
                </a:solidFill>
              </a:rPr>
              <a:t>street medicine requires a greater degree of flexibility, problem solving, and empathy</a:t>
            </a:r>
            <a:r>
              <a:rPr lang="en" sz="1400"/>
              <a:t>.”</a:t>
            </a:r>
            <a:endParaRPr sz="1400"/>
          </a:p>
          <a:p>
            <a:pPr indent="0" lvl="1" marL="342900" rtl="0" algn="l">
              <a:lnSpc>
                <a:spcPct val="125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</a:pPr>
            <a:r>
              <a:rPr i="1" lang="en" sz="1400"/>
              <a:t>Lee Varelas, MD, PGY-1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220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"My expectations were definitely met - maybe even exceeded. I was surprised by how it was more about material and food needs for folks. </a:t>
            </a:r>
            <a:r>
              <a:rPr b="1" lang="en" sz="1400">
                <a:solidFill>
                  <a:schemeClr val="lt2"/>
                </a:solidFill>
              </a:rPr>
              <a:t>A lot of them just wanted someone to listen. </a:t>
            </a:r>
            <a:r>
              <a:rPr lang="en" sz="1400"/>
              <a:t>A lot of folks also have a distrust of medicine (rightfully) and</a:t>
            </a:r>
            <a:r>
              <a:rPr lang="en" sz="1400">
                <a:solidFill>
                  <a:schemeClr val="lt2"/>
                </a:solidFill>
              </a:rPr>
              <a:t> </a:t>
            </a:r>
            <a:r>
              <a:rPr b="1" lang="en" sz="1400">
                <a:solidFill>
                  <a:schemeClr val="lt2"/>
                </a:solidFill>
              </a:rPr>
              <a:t>knowing that this is often the case for marginalized folks is always a good reminder.</a:t>
            </a:r>
            <a:r>
              <a:rPr lang="en" sz="1400">
                <a:solidFill>
                  <a:schemeClr val="lt2"/>
                </a:solidFill>
              </a:rPr>
              <a:t> </a:t>
            </a:r>
            <a:r>
              <a:rPr lang="en" sz="1400"/>
              <a:t>Definitely will be going on rounds again."</a:t>
            </a:r>
            <a:endParaRPr/>
          </a:p>
          <a:p>
            <a:pPr indent="0" lvl="1" marL="342900" rtl="0" algn="l">
              <a:lnSpc>
                <a:spcPct val="125000"/>
              </a:lnSpc>
              <a:spcBef>
                <a:spcPts val="375"/>
              </a:spcBef>
              <a:spcAft>
                <a:spcPts val="0"/>
              </a:spcAft>
              <a:buSzPts val="1400"/>
              <a:buNone/>
            </a:pPr>
            <a:r>
              <a:rPr i="1" lang="en" sz="1400"/>
              <a:t>Street Rounds participant, September 2022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 b="0" l="0" r="0" t="9877"/>
          <a:stretch/>
        </p:blipFill>
        <p:spPr>
          <a:xfrm rot="5400000">
            <a:off x="-833404" y="833402"/>
            <a:ext cx="5143500" cy="3476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39"/>
          <p:cNvCxnSpPr/>
          <p:nvPr/>
        </p:nvCxnSpPr>
        <p:spPr>
          <a:xfrm>
            <a:off x="3777625" y="1436587"/>
            <a:ext cx="4731900" cy="0"/>
          </a:xfrm>
          <a:prstGeom prst="straightConnector1">
            <a:avLst/>
          </a:prstGeom>
          <a:noFill/>
          <a:ln cap="flat" cmpd="sng" w="19050">
            <a:solidFill>
              <a:srgbClr val="3C7BC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ogo&#10;&#10;Description automatically generated" id="259" name="Google Shape;25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628650" y="1369225"/>
            <a:ext cx="4587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What is the Street Medicine Institute? 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ISMS: clinical topics, innovations, research outcomes, and best practices </a:t>
            </a:r>
            <a:endParaRPr sz="2200"/>
          </a:p>
          <a:p>
            <a:pPr indent="-3683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Lectures, presentations, workshops </a:t>
            </a:r>
            <a:endParaRPr sz="2200"/>
          </a:p>
        </p:txBody>
      </p:sp>
      <p:sp>
        <p:nvSpPr>
          <p:cNvPr id="265" name="Google Shape;265;p40"/>
          <p:cNvSpPr txBox="1"/>
          <p:nvPr>
            <p:ph type="title"/>
          </p:nvPr>
        </p:nvSpPr>
        <p:spPr>
          <a:xfrm>
            <a:off x="628650" y="387178"/>
            <a:ext cx="78867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None/>
            </a:pPr>
            <a:r>
              <a:rPr lang="en"/>
              <a:t>Recap of the International Street Medicine Symposium </a:t>
            </a:r>
            <a:endParaRPr/>
          </a:p>
        </p:txBody>
      </p:sp>
      <p:pic>
        <p:nvPicPr>
          <p:cNvPr descr="Logo&#10;&#10;Description automatically generated" id="266" name="Google Shape;26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 txBox="1"/>
          <p:nvPr/>
        </p:nvSpPr>
        <p:spPr>
          <a:xfrm>
            <a:off x="5216550" y="4118175"/>
            <a:ext cx="2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Kansas City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202</a:t>
            </a:r>
            <a:r>
              <a:rPr lang="en">
                <a:solidFill>
                  <a:schemeClr val="lt1"/>
                </a:solidFill>
              </a:rPr>
              <a:t>4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950" y="1420378"/>
            <a:ext cx="3393862" cy="2545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8"/>
          <p:cNvSpPr txBox="1"/>
          <p:nvPr>
            <p:ph type="ctrTitle"/>
          </p:nvPr>
        </p:nvSpPr>
        <p:spPr>
          <a:xfrm>
            <a:off x="4863651" y="151610"/>
            <a:ext cx="36459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lang="en" sz="3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About Us</a:t>
            </a:r>
            <a:endParaRPr/>
          </a:p>
        </p:txBody>
      </p:sp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4626375" y="735598"/>
            <a:ext cx="4186200" cy="4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1" lang="en" sz="1600">
                <a:solidFill>
                  <a:schemeClr val="dk1"/>
                </a:solidFill>
              </a:rPr>
              <a:t>Founded in 2021</a:t>
            </a:r>
            <a:r>
              <a:rPr lang="en" sz="1600">
                <a:solidFill>
                  <a:schemeClr val="dk1"/>
                </a:solidFill>
              </a:rPr>
              <a:t> and inspired by Pittsburgh's rich history as the birthplace of street medicine</a:t>
            </a:r>
            <a:endParaRPr b="1" sz="1600">
              <a:solidFill>
                <a:schemeClr val="dk1"/>
              </a:solidFill>
            </a:endParaRPr>
          </a:p>
          <a:p>
            <a:pPr indent="-273050" lvl="0" marL="28575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600"/>
              <a:buChar char="•"/>
            </a:pPr>
            <a:r>
              <a:rPr lang="en" sz="1600">
                <a:solidFill>
                  <a:schemeClr val="dk1"/>
                </a:solidFill>
              </a:rPr>
              <a:t>Current student membership has grown to </a:t>
            </a:r>
            <a:r>
              <a:rPr b="1" lang="en" sz="1600">
                <a:solidFill>
                  <a:schemeClr val="dk1"/>
                </a:solidFill>
              </a:rPr>
              <a:t>over 400 general body members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>
                <a:solidFill>
                  <a:schemeClr val="dk1"/>
                </a:solidFill>
              </a:rPr>
              <a:t>over 70 street rounds volunteers. </a:t>
            </a:r>
            <a:endParaRPr sz="1600">
              <a:solidFill>
                <a:schemeClr val="dk1"/>
              </a:solidFill>
            </a:endParaRPr>
          </a:p>
          <a:p>
            <a:pPr indent="-273050" lvl="0" marL="28575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600"/>
              <a:buChar char="•"/>
            </a:pPr>
            <a:r>
              <a:rPr b="1" lang="en" sz="1600">
                <a:solidFill>
                  <a:schemeClr val="dk1"/>
                </a:solidFill>
              </a:rPr>
              <a:t>Two</a:t>
            </a:r>
            <a:r>
              <a:rPr lang="en" sz="1600">
                <a:solidFill>
                  <a:schemeClr val="dk1"/>
                </a:solidFill>
              </a:rPr>
              <a:t> core clinicians (Med-Peds, PM&amp;R), student </a:t>
            </a:r>
            <a:r>
              <a:rPr b="1" lang="en" sz="1600">
                <a:solidFill>
                  <a:schemeClr val="dk1"/>
                </a:solidFill>
              </a:rPr>
              <a:t>leadership board </a:t>
            </a:r>
            <a:r>
              <a:rPr lang="en" sz="1600">
                <a:solidFill>
                  <a:schemeClr val="dk1"/>
                </a:solidFill>
              </a:rPr>
              <a:t>and advisors</a:t>
            </a:r>
            <a:endParaRPr b="1" sz="1600">
              <a:solidFill>
                <a:schemeClr val="dk1"/>
              </a:solidFill>
            </a:endParaRPr>
          </a:p>
          <a:p>
            <a:pPr indent="-273050" lvl="0" marL="28575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600"/>
              <a:buChar char="•"/>
            </a:pPr>
            <a:r>
              <a:rPr b="1" lang="en" sz="1600" u="sng">
                <a:solidFill>
                  <a:schemeClr val="dk1"/>
                </a:solidFill>
              </a:rPr>
              <a:t>Interdisciplinary</a:t>
            </a:r>
            <a:r>
              <a:rPr lang="en" sz="1600">
                <a:solidFill>
                  <a:schemeClr val="dk1"/>
                </a:solidFill>
              </a:rPr>
              <a:t> and </a:t>
            </a:r>
            <a:r>
              <a:rPr b="1" lang="en" sz="1600" u="sng">
                <a:solidFill>
                  <a:schemeClr val="dk1"/>
                </a:solidFill>
              </a:rPr>
              <a:t>interprofessional:</a:t>
            </a:r>
            <a:r>
              <a:rPr lang="en" sz="1600">
                <a:solidFill>
                  <a:schemeClr val="dk1"/>
                </a:solidFill>
              </a:rPr>
              <a:t> previous collaborations with Public Health, SHRS, Pharmacy, Dental, and Social Work.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 rotWithShape="1">
          <a:blip r:embed="rId3">
            <a:alphaModFix/>
          </a:blip>
          <a:srcRect b="0" l="0" r="0" t="17416"/>
          <a:stretch/>
        </p:blipFill>
        <p:spPr>
          <a:xfrm>
            <a:off x="20" y="1"/>
            <a:ext cx="4686977" cy="5143499"/>
          </a:xfrm>
          <a:custGeom>
            <a:rect b="b" l="l" r="r" t="t"/>
            <a:pathLst>
              <a:path extrusionOk="0" h="6857998" w="6249303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noFill/>
          <a:ln>
            <a:noFill/>
          </a:ln>
          <a:effectLst>
            <a:outerShdw blurRad="381000" rotWithShape="0" algn="tl" dist="152400">
              <a:srgbClr val="000000">
                <a:alpha val="9410"/>
              </a:srgbClr>
            </a:outerShdw>
          </a:effectLst>
        </p:spPr>
      </p:pic>
      <p:sp>
        <p:nvSpPr>
          <p:cNvPr id="144" name="Google Shape;144;p28"/>
          <p:cNvSpPr/>
          <p:nvPr/>
        </p:nvSpPr>
        <p:spPr>
          <a:xfrm rot="-5400000">
            <a:off x="1803000" y="2243528"/>
            <a:ext cx="5143091" cy="656037"/>
          </a:xfrm>
          <a:custGeom>
            <a:rect b="b" l="l" r="r" t="t"/>
            <a:pathLst>
              <a:path extrusionOk="0" h="874716" w="6857455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 rot="-5400000">
            <a:off x="1802999" y="2243528"/>
            <a:ext cx="5143091" cy="656037"/>
          </a:xfrm>
          <a:custGeom>
            <a:rect b="b" l="l" r="r" t="t"/>
            <a:pathLst>
              <a:path extrusionOk="0" h="874716" w="6857455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rotWithShape="1">
            <a:blip r:embed="rId4">
              <a:alphaModFix amt="57000"/>
            </a:blip>
            <a:tile algn="tl" flip="none" tx="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46" name="Google Shape;14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6375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>
            <p:ph type="title"/>
          </p:nvPr>
        </p:nvSpPr>
        <p:spPr>
          <a:xfrm>
            <a:off x="628650" y="387178"/>
            <a:ext cx="7886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Our Values</a:t>
            </a:r>
            <a:endParaRPr/>
          </a:p>
        </p:txBody>
      </p:sp>
      <p:grpSp>
        <p:nvGrpSpPr>
          <p:cNvPr id="153" name="Google Shape;153;p29"/>
          <p:cNvGrpSpPr/>
          <p:nvPr/>
        </p:nvGrpSpPr>
        <p:grpSpPr>
          <a:xfrm>
            <a:off x="725142" y="983973"/>
            <a:ext cx="6025520" cy="2633934"/>
            <a:chOff x="1472233" y="1399760"/>
            <a:chExt cx="6025520" cy="2633934"/>
          </a:xfrm>
        </p:grpSpPr>
        <p:sp>
          <p:nvSpPr>
            <p:cNvPr id="154" name="Google Shape;154;p29"/>
            <p:cNvSpPr/>
            <p:nvPr/>
          </p:nvSpPr>
          <p:spPr>
            <a:xfrm>
              <a:off x="1472233" y="1399760"/>
              <a:ext cx="571500" cy="555000"/>
            </a:xfrm>
            <a:prstGeom prst="roundRect">
              <a:avLst>
                <a:gd fmla="val 16667" name="adj"/>
              </a:avLst>
            </a:prstGeom>
            <a:solidFill>
              <a:srgbClr val="002D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rgbClr val="FFB71B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</a:t>
              </a:r>
              <a:endParaRPr b="0" i="0" sz="2800" u="none" cap="none" strike="noStrike">
                <a:solidFill>
                  <a:srgbClr val="FFB71B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1472233" y="2443368"/>
              <a:ext cx="571500" cy="555000"/>
            </a:xfrm>
            <a:prstGeom prst="roundRect">
              <a:avLst>
                <a:gd fmla="val 16667" name="adj"/>
              </a:avLst>
            </a:prstGeom>
            <a:solidFill>
              <a:srgbClr val="002D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rgbClr val="FFB71B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2</a:t>
              </a:r>
              <a:endParaRPr b="0" i="0" sz="2800" u="none" cap="none" strike="noStrike">
                <a:solidFill>
                  <a:srgbClr val="FFB71B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56" name="Google Shape;156;p29"/>
            <p:cNvSpPr/>
            <p:nvPr/>
          </p:nvSpPr>
          <p:spPr>
            <a:xfrm>
              <a:off x="1472233" y="3478694"/>
              <a:ext cx="571500" cy="555000"/>
            </a:xfrm>
            <a:prstGeom prst="roundRect">
              <a:avLst>
                <a:gd fmla="val 16667" name="adj"/>
              </a:avLst>
            </a:prstGeom>
            <a:solidFill>
              <a:srgbClr val="002D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" sz="2800" u="none" cap="none" strike="noStrike">
                  <a:solidFill>
                    <a:srgbClr val="FFB71B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3</a:t>
              </a:r>
              <a:endParaRPr b="0" i="0" sz="2800" u="none" cap="none" strike="noStrike">
                <a:solidFill>
                  <a:srgbClr val="FFB71B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157" name="Google Shape;157;p29"/>
            <p:cNvSpPr txBox="1"/>
            <p:nvPr/>
          </p:nvSpPr>
          <p:spPr>
            <a:xfrm>
              <a:off x="2486845" y="1476362"/>
              <a:ext cx="3546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Authentic, relationship-based care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9"/>
            <p:cNvSpPr txBox="1"/>
            <p:nvPr/>
          </p:nvSpPr>
          <p:spPr>
            <a:xfrm>
              <a:off x="2486853" y="2519982"/>
              <a:ext cx="501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Interprofessional teamwork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9"/>
            <p:cNvSpPr txBox="1"/>
            <p:nvPr/>
          </p:nvSpPr>
          <p:spPr>
            <a:xfrm>
              <a:off x="2486852" y="3555308"/>
              <a:ext cx="501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Lens of health equity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ogo&#10;&#10;Description automatically generated" id="160" name="Google Shape;16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628650" y="751613"/>
            <a:ext cx="78867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 Black"/>
              <a:buNone/>
            </a:pPr>
            <a:r>
              <a:rPr lang="en">
                <a:solidFill>
                  <a:schemeClr val="lt1"/>
                </a:solidFill>
              </a:rPr>
              <a:t>Student &amp; Clinician Involvement: </a:t>
            </a:r>
            <a:endParaRPr/>
          </a:p>
        </p:txBody>
      </p:sp>
      <p:pic>
        <p:nvPicPr>
          <p:cNvPr descr="Brain in head with solid fill" id="166" name="Google Shape;1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76" y="1874259"/>
            <a:ext cx="1328530" cy="1328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s with solid fill" id="167" name="Google Shape;16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1672" y="1824564"/>
            <a:ext cx="1403073" cy="14196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ute (Two Pins With A Path) with solid fill" id="168" name="Google Shape;16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3324" y="1874259"/>
            <a:ext cx="1303683" cy="132024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211833" y="3381280"/>
            <a:ext cx="21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Didactic Events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2530963" y="3381280"/>
            <a:ext cx="212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Community Volunteering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4932919" y="3414410"/>
            <a:ext cx="21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 Rounds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172" name="Google Shape;17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7950" y="1915699"/>
            <a:ext cx="1328525" cy="132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6952582" y="3414410"/>
            <a:ext cx="212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Research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466425" y="906150"/>
            <a:ext cx="6219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Interdisciplinary healthcare outreach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 to provide medical care, basic needs, connection to resources, relationship and trust building </a:t>
            </a: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 those experiencing unsheltered homelessness</a:t>
            </a:r>
            <a:endParaRPr b="1" sz="2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Consists of walking through Pittsburgh (Downtown, Oakland, Shadyside, etc.) </a:t>
            </a: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to meet with unsheltered in</a:t>
            </a:r>
            <a:r>
              <a:rPr b="1" lang="en" sz="2000">
                <a:solidFill>
                  <a:schemeClr val="lt2"/>
                </a:solidFill>
              </a:rPr>
              <a:t>div</a:t>
            </a:r>
            <a:r>
              <a:rPr b="1" lang="en" sz="2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iduals where they are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instead of requiring them to come into clinic environments that may be inaccessible, stigmatizing, or traumatizing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We go on rounds weekly, </a:t>
            </a:r>
            <a:r>
              <a:rPr b="1" lang="en" sz="2000">
                <a:solidFill>
                  <a:schemeClr val="lt2"/>
                </a:solidFill>
              </a:rPr>
              <a:t>Wednesday nights at 6:30 PM</a:t>
            </a:r>
            <a:r>
              <a:rPr b="1" lang="en" sz="2000">
                <a:solidFill>
                  <a:schemeClr val="lt2"/>
                </a:solidFill>
              </a:rPr>
              <a:t> </a:t>
            </a:r>
            <a:endParaRPr sz="2000"/>
          </a:p>
        </p:txBody>
      </p:sp>
      <p:sp>
        <p:nvSpPr>
          <p:cNvPr id="180" name="Google Shape;180;p31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Street Rounds</a:t>
            </a:r>
            <a:endParaRPr/>
          </a:p>
        </p:txBody>
      </p:sp>
      <p:pic>
        <p:nvPicPr>
          <p:cNvPr descr="Route (Two Pins With A Path) with solid fill" id="181" name="Google Shape;1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0670" y="85310"/>
            <a:ext cx="1303683" cy="1320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outdoor, person, street&#10;&#10;Description automatically generated" id="182" name="Google Shape;18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332930" y="1946395"/>
            <a:ext cx="3045281" cy="2283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83" name="Google Shape;18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042125" y="987063"/>
            <a:ext cx="5930100" cy="3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O</a:t>
            </a:r>
            <a:r>
              <a:rPr b="1" lang="en" sz="2000">
                <a:solidFill>
                  <a:schemeClr val="lt2"/>
                </a:solidFill>
              </a:rPr>
              <a:t>rientation </a:t>
            </a:r>
            <a:endParaRPr b="1" sz="2000">
              <a:solidFill>
                <a:schemeClr val="lt2"/>
              </a:solidFill>
            </a:endParaRPr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i="1" lang="en" sz="1600"/>
              <a:t>Includes membership tracking, asynchronous video and quiz on street medicine values, best practices and safety guidelines: </a:t>
            </a:r>
            <a:r>
              <a:rPr i="1" lang="en" sz="1600" u="sng">
                <a:solidFill>
                  <a:schemeClr val="hlink"/>
                </a:solidFill>
                <a:hlinkClick r:id="rId3"/>
              </a:rPr>
              <a:t>www.streetmedatpitt.org/orientation</a:t>
            </a:r>
            <a:r>
              <a:rPr i="1" lang="en" sz="1600"/>
              <a:t> </a:t>
            </a:r>
            <a:endParaRPr/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466434" y="342903"/>
            <a:ext cx="78867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 Black"/>
              <a:buNone/>
            </a:pPr>
            <a:r>
              <a:rPr lang="en" sz="2800"/>
              <a:t>Current Street Rounds Onboarding 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 rotWithShape="1">
          <a:blip r:embed="rId4">
            <a:alphaModFix/>
          </a:blip>
          <a:srcRect b="0" l="0" r="15031" t="129"/>
          <a:stretch/>
        </p:blipFill>
        <p:spPr>
          <a:xfrm rot="5400000">
            <a:off x="-252337" y="1332188"/>
            <a:ext cx="3672475" cy="2768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ute (Two Pins With A Path) with solid fill" id="191" name="Google Shape;19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8953" y="4081668"/>
            <a:ext cx="964097" cy="968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92" name="Google Shape;19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4925" y="2299175"/>
            <a:ext cx="2408200" cy="24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466425" y="906150"/>
            <a:ext cx="65454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Formerly at 2nd Avenue Commons</a:t>
            </a:r>
            <a:endParaRPr b="1"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Might be back in November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Setting up at ROOTS clinics (Reaching Out On The Streets)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Providing foot care under the supervision of Nurse Em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Vascular health screening w/ vascular surgery consult</a:t>
            </a:r>
            <a:endParaRPr b="1" sz="2000">
              <a:solidFill>
                <a:schemeClr val="lt2"/>
              </a:solidFill>
            </a:endParaRPr>
          </a:p>
        </p:txBody>
      </p:sp>
      <p:sp>
        <p:nvSpPr>
          <p:cNvPr id="199" name="Google Shape;199;p33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Foot Wash Clinic</a:t>
            </a:r>
            <a:endParaRPr/>
          </a:p>
        </p:txBody>
      </p:sp>
      <p:pic>
        <p:nvPicPr>
          <p:cNvPr descr="Logo&#10;&#10;Description automatically generated"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466425" y="906150"/>
            <a:ext cx="6219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Weekly Sam’s Club Runs for frequently used supplies</a:t>
            </a:r>
            <a:endParaRPr b="1" sz="2000">
              <a:solidFill>
                <a:schemeClr val="lt2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Pickups</a:t>
            </a:r>
            <a:r>
              <a:rPr b="1" lang="en" sz="2000">
                <a:solidFill>
                  <a:schemeClr val="lt2"/>
                </a:solidFill>
              </a:rPr>
              <a:t> for locally sourced food and donations</a:t>
            </a:r>
            <a:endParaRPr b="1"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412 Food rescue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Supply </a:t>
            </a:r>
            <a:r>
              <a:rPr b="1" lang="en" sz="2000">
                <a:solidFill>
                  <a:schemeClr val="lt2"/>
                </a:solidFill>
              </a:rPr>
              <a:t>committee</a:t>
            </a:r>
            <a:r>
              <a:rPr b="1" lang="en" sz="2000">
                <a:solidFill>
                  <a:schemeClr val="lt2"/>
                </a:solidFill>
              </a:rPr>
              <a:t> doesn’t have to be a weekly </a:t>
            </a:r>
            <a:r>
              <a:rPr b="1" lang="en" sz="2000">
                <a:solidFill>
                  <a:schemeClr val="lt2"/>
                </a:solidFill>
              </a:rPr>
              <a:t>occurrence</a:t>
            </a:r>
            <a:r>
              <a:rPr b="1" lang="en" sz="2000">
                <a:solidFill>
                  <a:schemeClr val="lt2"/>
                </a:solidFill>
              </a:rPr>
              <a:t>:</a:t>
            </a:r>
            <a:endParaRPr b="1" sz="2000">
              <a:solidFill>
                <a:schemeClr val="lt2"/>
              </a:solidFill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Can volunteer when you have time and as many times as you would like</a:t>
            </a:r>
            <a:endParaRPr b="1" sz="2000">
              <a:solidFill>
                <a:schemeClr val="lt2"/>
              </a:solidFill>
            </a:endParaRPr>
          </a:p>
          <a:p>
            <a:pPr indent="-355600" lvl="0" marL="457200" rtl="0" algn="l"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b="1" lang="en" sz="2000">
                <a:solidFill>
                  <a:schemeClr val="lt2"/>
                </a:solidFill>
              </a:rPr>
              <a:t>For more information on joining the resource committee please reach out to </a:t>
            </a:r>
            <a:r>
              <a:rPr b="1" lang="en" sz="2000" u="sng">
                <a:solidFill>
                  <a:schemeClr val="hlink"/>
                </a:solidFill>
                <a:hlinkClick r:id="rId3"/>
              </a:rPr>
              <a:t>add14@pitt.edu</a:t>
            </a:r>
            <a:r>
              <a:rPr b="1" lang="en" sz="2000">
                <a:solidFill>
                  <a:schemeClr val="lt2"/>
                </a:solidFill>
              </a:rPr>
              <a:t> or adv71@ pitt.edu </a:t>
            </a:r>
            <a:endParaRPr b="1" sz="20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</a:endParaRPr>
          </a:p>
        </p:txBody>
      </p:sp>
      <p:sp>
        <p:nvSpPr>
          <p:cNvPr id="206" name="Google Shape;206;p34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Supply Coordination</a:t>
            </a:r>
            <a:endParaRPr/>
          </a:p>
        </p:txBody>
      </p:sp>
      <p:pic>
        <p:nvPicPr>
          <p:cNvPr descr="Logo&#10;&#10;Description automatically generated" id="207" name="Google Shape;20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466425" y="906150"/>
            <a:ext cx="52980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Community Human Services food pantry 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Operation Safety Net warehouse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Making sandwiches/care packages at SM@P events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Donation drives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Fundraising</a:t>
            </a:r>
            <a:endParaRPr sz="2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Resource management (organizing donations)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13" name="Google Shape;213;p35"/>
          <p:cNvSpPr txBox="1"/>
          <p:nvPr>
            <p:ph type="title"/>
          </p:nvPr>
        </p:nvSpPr>
        <p:spPr>
          <a:xfrm>
            <a:off x="466425" y="200713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 Black"/>
              <a:buNone/>
            </a:pPr>
            <a:r>
              <a:rPr lang="en"/>
              <a:t>Volunteer Opportunities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425" y="1325151"/>
            <a:ext cx="3379524" cy="249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15" name="Google Shape;21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3118" y="4361835"/>
            <a:ext cx="715297" cy="71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0">
      <a:dk1>
        <a:srgbClr val="003493"/>
      </a:dk1>
      <a:lt1>
        <a:srgbClr val="FFFFFF"/>
      </a:lt1>
      <a:dk2>
        <a:srgbClr val="00205B"/>
      </a:dk2>
      <a:lt2>
        <a:srgbClr val="FFB71B"/>
      </a:lt2>
      <a:accent1>
        <a:srgbClr val="B48400"/>
      </a:accent1>
      <a:accent2>
        <a:srgbClr val="49C1E0"/>
      </a:accent2>
      <a:accent3>
        <a:srgbClr val="96989A"/>
      </a:accent3>
      <a:accent4>
        <a:srgbClr val="000000"/>
      </a:accent4>
      <a:accent5>
        <a:srgbClr val="DB5729"/>
      </a:accent5>
      <a:accent6>
        <a:srgbClr val="008163"/>
      </a:accent6>
      <a:hlink>
        <a:srgbClr val="05E5FF"/>
      </a:hlink>
      <a:folHlink>
        <a:srgbClr val="00DBD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